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08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60" d="100"/>
          <a:sy n="60" d="100"/>
        </p:scale>
        <p:origin x="2482" y="7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F7DC6-5D60-45E9-8839-13AFB0531FFC}" type="datetimeFigureOut">
              <a:rPr lang="sk-SK"/>
              <a:pPr>
                <a:defRPr/>
              </a:pPr>
              <a:t>14. 3. 2019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8BE7F-06B4-419B-A382-CD7806239EF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28F95-E61B-41AB-81B0-39B7519AF7AF}" type="datetimeFigureOut">
              <a:rPr lang="sk-SK"/>
              <a:pPr>
                <a:defRPr/>
              </a:pPr>
              <a:t>14. 3. 2019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C205-0B67-4DEA-8BC1-22DC14BB6CD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0B09A-14E3-4139-BC40-C811E8F59B6D}" type="datetimeFigureOut">
              <a:rPr lang="sk-SK"/>
              <a:pPr>
                <a:defRPr/>
              </a:pPr>
              <a:t>14. 3. 2019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3EC89-D300-49B1-BB85-AA5C13B328B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700DF-73C9-40F4-9B32-FDE4F2033F2B}" type="datetimeFigureOut">
              <a:rPr lang="sk-SK"/>
              <a:pPr>
                <a:defRPr/>
              </a:pPr>
              <a:t>14. 3. 2019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72801-EF1B-48E1-BDE1-73013CA66E5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28CCD-789B-4292-99E3-E7FDE4621257}" type="datetimeFigureOut">
              <a:rPr lang="sk-SK"/>
              <a:pPr>
                <a:defRPr/>
              </a:pPr>
              <a:t>14. 3. 2019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55E7D-D532-45B9-9476-0BD40D00A73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55198-7E57-490B-A5F1-4262B5A4F037}" type="datetimeFigureOut">
              <a:rPr lang="sk-SK"/>
              <a:pPr>
                <a:defRPr/>
              </a:pPr>
              <a:t>14. 3. 2019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60110-18C4-4F08-97AE-EF2C99A12E1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C0B59-DAD6-481F-97B1-7DF727047930}" type="datetimeFigureOut">
              <a:rPr lang="sk-SK"/>
              <a:pPr>
                <a:defRPr/>
              </a:pPr>
              <a:t>14. 3. 2019</a:t>
            </a:fld>
            <a:endParaRPr lang="sk-S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C15E3-D67F-4A91-9B8B-AA7E743C930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21494-8A51-4C9A-9F45-B196F15F0E2C}" type="datetimeFigureOut">
              <a:rPr lang="sk-SK"/>
              <a:pPr>
                <a:defRPr/>
              </a:pPr>
              <a:t>14. 3. 2019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03F73-4C6B-4635-9537-03E5926C41B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8531F-D87B-4518-8DF6-37A417EF0473}" type="datetimeFigureOut">
              <a:rPr lang="sk-SK"/>
              <a:pPr>
                <a:defRPr/>
              </a:pPr>
              <a:t>14. 3. 2019</a:t>
            </a:fld>
            <a:endParaRPr lang="sk-SK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E8625-BE35-4C6B-B42C-7CBB44F0874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80CB6-4746-4C31-B9EF-35184D8019C3}" type="datetimeFigureOut">
              <a:rPr lang="sk-SK"/>
              <a:pPr>
                <a:defRPr/>
              </a:pPr>
              <a:t>14. 3. 2019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CE4D6-3C76-46AC-9067-1FE57F689C9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sk-SK" noProof="0"/>
              <a:t>Ak chcete pridať obrázok, kliknite na ikonu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8AA4-2614-4792-91A7-285C88E2E718}" type="datetimeFigureOut">
              <a:rPr lang="sk-SK"/>
              <a:pPr>
                <a:defRPr/>
              </a:pPr>
              <a:t>14. 3. 2019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E6D1-15F3-43B1-AEA7-CF3140DBFFA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527050"/>
            <a:ext cx="59150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9FC368-81DF-45F2-A720-11BBE39B795A}" type="datetimeFigureOut">
              <a:rPr lang="sk-SK"/>
              <a:pPr>
                <a:defRPr/>
              </a:pPr>
              <a:t>14. 3. 2019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643931-C393-4D14-9BBC-8FF3E80068E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mailto:h2020@cvtisr.sk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Obrázok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1570" y="8573771"/>
            <a:ext cx="518490" cy="47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bdĺžnik 18"/>
          <p:cNvSpPr/>
          <p:nvPr/>
        </p:nvSpPr>
        <p:spPr>
          <a:xfrm>
            <a:off x="0" y="810674"/>
            <a:ext cx="6894632" cy="897494"/>
          </a:xfrm>
          <a:prstGeom prst="rect">
            <a:avLst/>
          </a:prstGeom>
          <a:gradFill flip="none" rotWithShape="1">
            <a:gsLst>
              <a:gs pos="0">
                <a:srgbClr val="23408F">
                  <a:shade val="30000"/>
                  <a:satMod val="115000"/>
                </a:srgbClr>
              </a:gs>
              <a:gs pos="50000">
                <a:srgbClr val="23408F">
                  <a:shade val="67500"/>
                  <a:satMod val="115000"/>
                </a:srgbClr>
              </a:gs>
              <a:gs pos="100000">
                <a:srgbClr val="23408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3316" name="BlokTextu 19"/>
          <p:cNvSpPr txBox="1">
            <a:spLocks noChangeArrowheads="1"/>
          </p:cNvSpPr>
          <p:nvPr/>
        </p:nvSpPr>
        <p:spPr bwMode="auto">
          <a:xfrm>
            <a:off x="557429" y="846394"/>
            <a:ext cx="538847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k-SK" sz="1400" b="1" noProof="1">
                <a:solidFill>
                  <a:schemeClr val="bg1"/>
                </a:solidFill>
              </a:rPr>
              <a:t>Tour de ERA </a:t>
            </a:r>
          </a:p>
          <a:p>
            <a:pPr algn="ctr"/>
            <a:r>
              <a:rPr lang="sk-SK" sz="1200" b="1" noProof="1">
                <a:solidFill>
                  <a:schemeClr val="bg1"/>
                </a:solidFill>
              </a:rPr>
              <a:t>WORKSHOP</a:t>
            </a:r>
          </a:p>
          <a:p>
            <a:pPr algn="ctr"/>
            <a:r>
              <a:rPr lang="sk-SK" sz="1200" b="1" noProof="1">
                <a:solidFill>
                  <a:schemeClr val="bg1"/>
                </a:solidFill>
              </a:rPr>
              <a:t>Ako napísať dobrý projektový návrh H2020</a:t>
            </a:r>
          </a:p>
          <a:p>
            <a:pPr algn="ctr"/>
            <a:r>
              <a:rPr lang="sk-SK" sz="1200" b="1" noProof="1">
                <a:solidFill>
                  <a:schemeClr val="bg1"/>
                </a:solidFill>
              </a:rPr>
              <a:t>Lektor: Mgr. Miroslav Konečný</a:t>
            </a:r>
          </a:p>
        </p:txBody>
      </p:sp>
      <p:sp>
        <p:nvSpPr>
          <p:cNvPr id="25" name="BlokTextu 24"/>
          <p:cNvSpPr txBox="1"/>
          <p:nvPr/>
        </p:nvSpPr>
        <p:spPr>
          <a:xfrm>
            <a:off x="521566" y="9313862"/>
            <a:ext cx="590203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srgbClr val="23408F"/>
                </a:solidFill>
              </a:rPr>
              <a:t>Centrum </a:t>
            </a:r>
            <a:r>
              <a:rPr lang="en-GB" sz="1050" dirty="0" err="1">
                <a:solidFill>
                  <a:srgbClr val="23408F"/>
                </a:solidFill>
              </a:rPr>
              <a:t>vedecko-technických</a:t>
            </a:r>
            <a:r>
              <a:rPr lang="en-GB" sz="1050" dirty="0">
                <a:solidFill>
                  <a:srgbClr val="23408F"/>
                </a:solidFill>
              </a:rPr>
              <a:t> </a:t>
            </a:r>
            <a:r>
              <a:rPr lang="en-GB" sz="1050" dirty="0" err="1">
                <a:solidFill>
                  <a:srgbClr val="23408F"/>
                </a:solidFill>
              </a:rPr>
              <a:t>informácií</a:t>
            </a:r>
            <a:r>
              <a:rPr lang="en-GB" sz="1050" dirty="0">
                <a:solidFill>
                  <a:srgbClr val="23408F"/>
                </a:solidFill>
              </a:rPr>
              <a:t> SR</a:t>
            </a:r>
            <a:r>
              <a:rPr lang="sk-SK" sz="1050" dirty="0">
                <a:solidFill>
                  <a:srgbClr val="23408F"/>
                </a:solidFill>
              </a:rPr>
              <a:t>, </a:t>
            </a:r>
            <a:r>
              <a:rPr lang="sk-SK" sz="1100" dirty="0">
                <a:solidFill>
                  <a:srgbClr val="23408F"/>
                </a:solidFill>
                <a:latin typeface="+mn-lt"/>
                <a:cs typeface="+mn-cs"/>
              </a:rPr>
              <a:t>L</a:t>
            </a:r>
            <a:r>
              <a:rPr lang="en-GB" sz="1100" dirty="0" err="1">
                <a:solidFill>
                  <a:srgbClr val="23408F"/>
                </a:solidFill>
                <a:latin typeface="+mn-lt"/>
                <a:cs typeface="+mn-cs"/>
              </a:rPr>
              <a:t>amačská</a:t>
            </a:r>
            <a:r>
              <a:rPr lang="en-GB" sz="1100" dirty="0">
                <a:solidFill>
                  <a:srgbClr val="23408F"/>
                </a:solidFill>
                <a:latin typeface="+mn-lt"/>
                <a:cs typeface="+mn-cs"/>
              </a:rPr>
              <a:t> </a:t>
            </a:r>
            <a:r>
              <a:rPr lang="en-GB" sz="1100" dirty="0" err="1">
                <a:solidFill>
                  <a:srgbClr val="23408F"/>
                </a:solidFill>
                <a:latin typeface="+mn-lt"/>
                <a:cs typeface="+mn-cs"/>
              </a:rPr>
              <a:t>cesta</a:t>
            </a:r>
            <a:r>
              <a:rPr lang="en-GB" sz="1100" dirty="0">
                <a:solidFill>
                  <a:srgbClr val="23408F"/>
                </a:solidFill>
                <a:latin typeface="+mn-lt"/>
                <a:cs typeface="+mn-cs"/>
              </a:rPr>
              <a:t> 8/A,811 04 Bratislava</a:t>
            </a:r>
            <a:endParaRPr lang="sk-SK" sz="1100" dirty="0">
              <a:solidFill>
                <a:srgbClr val="23408F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solidFill>
                  <a:srgbClr val="23408F"/>
                </a:solidFill>
                <a:latin typeface="+mn-lt"/>
                <a:cs typeface="+mn-cs"/>
              </a:rPr>
              <a:t>www.cvtisr.sk, </a:t>
            </a:r>
            <a:r>
              <a:rPr lang="en-GB" sz="1100" b="1" u="sng" dirty="0">
                <a:solidFill>
                  <a:srgbClr val="23408F"/>
                </a:solidFill>
                <a:latin typeface="+mn-lt"/>
                <a:cs typeface="+mn-cs"/>
                <a:hlinkClick r:id="rId3"/>
              </a:rPr>
              <a:t>h2020@cvtisr.sk</a:t>
            </a:r>
            <a:endParaRPr lang="sk-SK" sz="1100" dirty="0">
              <a:solidFill>
                <a:srgbClr val="23408F"/>
              </a:solidFill>
              <a:latin typeface="+mn-lt"/>
              <a:cs typeface="+mn-cs"/>
            </a:endParaRPr>
          </a:p>
        </p:txBody>
      </p:sp>
      <p:pic>
        <p:nvPicPr>
          <p:cNvPr id="13318" name="Obrázok 2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19050"/>
            <a:ext cx="68580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Obrázok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111" y="8584171"/>
            <a:ext cx="1198156" cy="502452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17" y="8635084"/>
            <a:ext cx="750166" cy="693742"/>
          </a:xfrm>
          <a:prstGeom prst="rect">
            <a:avLst/>
          </a:prstGeom>
        </p:spPr>
      </p:pic>
      <p:sp>
        <p:nvSpPr>
          <p:cNvPr id="18" name="BlokTextu 17"/>
          <p:cNvSpPr txBox="1"/>
          <p:nvPr/>
        </p:nvSpPr>
        <p:spPr>
          <a:xfrm>
            <a:off x="557429" y="9073095"/>
            <a:ext cx="5902036" cy="237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100" b="1" dirty="0">
                <a:latin typeface="+mn-lt"/>
                <a:cs typeface="+mn-cs"/>
              </a:rPr>
              <a:t>Investícia do Vašej budúcnosti</a:t>
            </a:r>
          </a:p>
        </p:txBody>
      </p:sp>
      <p:sp>
        <p:nvSpPr>
          <p:cNvPr id="20" name="BlokTextu 19"/>
          <p:cNvSpPr txBox="1"/>
          <p:nvPr/>
        </p:nvSpPr>
        <p:spPr>
          <a:xfrm>
            <a:off x="472300" y="1823105"/>
            <a:ext cx="64261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b="1" dirty="0">
                <a:solidFill>
                  <a:srgbClr val="23408F"/>
                </a:solidFill>
              </a:rPr>
              <a:t>Žilina 27.3.2019 </a:t>
            </a:r>
            <a:r>
              <a:rPr lang="sk-SK" sz="1100" dirty="0">
                <a:solidFill>
                  <a:srgbClr val="23408F"/>
                </a:solidFill>
              </a:rPr>
              <a:t>– Žilinská univerzita v Žiline, Zasadačka Vedeckej rady, Univerzitná 1, Žilina  </a:t>
            </a:r>
          </a:p>
          <a:p>
            <a:r>
              <a:rPr lang="sk-SK" sz="1200" b="1" dirty="0">
                <a:solidFill>
                  <a:srgbClr val="23408F"/>
                </a:solidFill>
              </a:rPr>
              <a:t>Banská Bystrica 4.-5.4.209 </a:t>
            </a:r>
            <a:r>
              <a:rPr lang="sk-SK" sz="1100" dirty="0">
                <a:solidFill>
                  <a:srgbClr val="23408F"/>
                </a:solidFill>
              </a:rPr>
              <a:t>- Univerzita Mateja Bela, Národná 12, Banská Bystrica</a:t>
            </a:r>
          </a:p>
          <a:p>
            <a:r>
              <a:rPr lang="sk-SK" sz="1200" b="1" dirty="0">
                <a:solidFill>
                  <a:srgbClr val="23408F"/>
                </a:solidFill>
              </a:rPr>
              <a:t>Košice 16.-17.4.2019 </a:t>
            </a:r>
            <a:r>
              <a:rPr lang="sk-SK" sz="1100" dirty="0">
                <a:solidFill>
                  <a:srgbClr val="23408F"/>
                </a:solidFill>
              </a:rPr>
              <a:t>- Vedecký park </a:t>
            </a:r>
            <a:r>
              <a:rPr lang="sk-SK" sz="1100" dirty="0" err="1">
                <a:solidFill>
                  <a:srgbClr val="23408F"/>
                </a:solidFill>
              </a:rPr>
              <a:t>Technicom</a:t>
            </a:r>
            <a:r>
              <a:rPr lang="sk-SK" sz="1100" dirty="0">
                <a:solidFill>
                  <a:srgbClr val="23408F"/>
                </a:solidFill>
              </a:rPr>
              <a:t>, </a:t>
            </a:r>
            <a:r>
              <a:rPr lang="sk-SK" sz="1100" dirty="0" err="1">
                <a:solidFill>
                  <a:srgbClr val="23408F"/>
                </a:solidFill>
              </a:rPr>
              <a:t>Němcovej</a:t>
            </a:r>
            <a:r>
              <a:rPr lang="sk-SK" sz="1100" dirty="0">
                <a:solidFill>
                  <a:srgbClr val="23408F"/>
                </a:solidFill>
              </a:rPr>
              <a:t> 5</a:t>
            </a:r>
            <a:r>
              <a:rPr lang="sk-SK" sz="1100" dirty="0"/>
              <a:t>,</a:t>
            </a:r>
            <a:r>
              <a:rPr lang="sk-SK" sz="1100" dirty="0">
                <a:solidFill>
                  <a:srgbClr val="23408F"/>
                </a:solidFill>
              </a:rPr>
              <a:t> Košice</a:t>
            </a:r>
          </a:p>
          <a:p>
            <a:r>
              <a:rPr lang="sk-SK" sz="1200" b="1" dirty="0">
                <a:solidFill>
                  <a:srgbClr val="23408F"/>
                </a:solidFill>
              </a:rPr>
              <a:t>Nitra 25.-26.4.2019 </a:t>
            </a:r>
            <a:r>
              <a:rPr lang="sk-SK" sz="1100" dirty="0">
                <a:solidFill>
                  <a:srgbClr val="23408F"/>
                </a:solidFill>
              </a:rPr>
              <a:t>- Kongresové centrum SPU, Trieda A. Hlinku 2, Nitra </a:t>
            </a:r>
          </a:p>
          <a:p>
            <a:r>
              <a:rPr lang="sk-SK" sz="1200" b="1" dirty="0">
                <a:solidFill>
                  <a:srgbClr val="23408F"/>
                </a:solidFill>
              </a:rPr>
              <a:t>Bratislava 29.-30.4.2019 </a:t>
            </a:r>
            <a:r>
              <a:rPr lang="sk-SK" sz="1100" b="1" dirty="0">
                <a:solidFill>
                  <a:srgbClr val="23408F"/>
                </a:solidFill>
              </a:rPr>
              <a:t>– </a:t>
            </a:r>
            <a:r>
              <a:rPr lang="sk-SK" sz="1100" dirty="0">
                <a:solidFill>
                  <a:srgbClr val="23408F"/>
                </a:solidFill>
              </a:rPr>
              <a:t>Bratislava, CVTI SR, Lamačská cesta 8/A, Bratislava</a:t>
            </a:r>
          </a:p>
        </p:txBody>
      </p:sp>
      <p:sp>
        <p:nvSpPr>
          <p:cNvPr id="21" name="BlokTextu 20"/>
          <p:cNvSpPr txBox="1"/>
          <p:nvPr/>
        </p:nvSpPr>
        <p:spPr>
          <a:xfrm>
            <a:off x="468508" y="2554621"/>
            <a:ext cx="6056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k-SK" sz="1000" noProof="1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514668" y="2845626"/>
            <a:ext cx="605603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Motto</a:t>
            </a:r>
            <a:endParaRPr lang="sk-SK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Ako pripraviť a získať kvalitný projekt v programe EÚ Horizont 2020 pre výskum, vývoj a inovácie</a:t>
            </a:r>
          </a:p>
          <a:p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r>
              <a:rPr lang="sk-SK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Cieľová skupina</a:t>
            </a:r>
            <a:endParaRPr lang="sk-SK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Potenciálni žiadatelia v programe EÚ Horizont 2020 - verejné inštitúcie </a:t>
            </a:r>
            <a:r>
              <a:rPr lang="sk-SK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VaV</a:t>
            </a:r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súkromné firmy vykonávajúce </a:t>
            </a:r>
            <a:r>
              <a:rPr lang="sk-SK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VaV</a:t>
            </a:r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súkromné firmy s vysokým inovačným potenciálom, tretí sektor</a:t>
            </a:r>
          </a:p>
          <a:p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r>
              <a:rPr lang="sk-SK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Ciele tréningu </a:t>
            </a:r>
            <a:endParaRPr lang="sk-SK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Lepšie plánovanie projektov zo strany žiadateľov (potreby žiadateľa </a:t>
            </a:r>
            <a:r>
              <a:rPr lang="sk-SK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vs</a:t>
            </a:r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možnosti programu)</a:t>
            </a:r>
          </a:p>
          <a:p>
            <a:pPr lvl="0"/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Získanie praktických zručností pri príprave projektovej žiadosti</a:t>
            </a:r>
          </a:p>
          <a:p>
            <a:pPr lvl="0"/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Prenos dobrej praxe a skúseností lektora pre účastníkov tréningu</a:t>
            </a:r>
          </a:p>
          <a:p>
            <a:r>
              <a:rPr lang="sk-SK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sk-SK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Rámcový program tréningu:</a:t>
            </a:r>
            <a:endParaRPr lang="sk-SK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r>
              <a:rPr lang="sk-SK" sz="12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Dopoludnia (9:00 – 12:00):</a:t>
            </a:r>
            <a:endParaRPr lang="sk-SK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 získania projektu - od prvej myšlienky po podpis zmluvy</a:t>
            </a:r>
          </a:p>
          <a:p>
            <a:pPr lvl="0"/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Faktory, ktoré ovplyvňujú úspech zámeru</a:t>
            </a:r>
          </a:p>
          <a:p>
            <a:pPr lvl="0"/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Plánovanie projektu na 1 stranu</a:t>
            </a:r>
          </a:p>
          <a:p>
            <a:pPr lvl="0"/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 koži koordinátora projektu počas prípravy</a:t>
            </a:r>
          </a:p>
          <a:p>
            <a:pPr lvl="0"/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 úlohe partnera projektu počas prípravy</a:t>
            </a:r>
          </a:p>
          <a:p>
            <a:pPr lvl="0"/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Zhrnutie kľúčových bodov</a:t>
            </a:r>
          </a:p>
          <a:p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r>
              <a:rPr lang="sk-SK" sz="12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Popoludní (13:00 – 16:00):</a:t>
            </a:r>
            <a:endParaRPr lang="sk-SK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Plánovanie prípravy projektovej žiadosti </a:t>
            </a:r>
          </a:p>
          <a:p>
            <a:pPr lvl="0"/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Príprava časti Excellence</a:t>
            </a:r>
          </a:p>
          <a:p>
            <a:pPr lvl="0"/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Príprava časti </a:t>
            </a:r>
            <a:r>
              <a:rPr lang="sk-SK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Impact</a:t>
            </a:r>
            <a:endParaRPr lang="sk-SK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Príprava časti </a:t>
            </a:r>
            <a:r>
              <a:rPr lang="sk-SK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Implementation</a:t>
            </a:r>
            <a:endParaRPr lang="sk-SK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Príprava časti </a:t>
            </a:r>
            <a:r>
              <a:rPr lang="sk-SK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Consortium</a:t>
            </a:r>
            <a:endParaRPr lang="sk-SK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Príprava rozpočtu projektu</a:t>
            </a:r>
          </a:p>
          <a:p>
            <a:pPr lvl="0"/>
            <a:r>
              <a:rPr lang="sk-SK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Zhrnutie kľúčových bodov</a:t>
            </a:r>
          </a:p>
          <a:p>
            <a:pPr lvl="0"/>
            <a:endParaRPr lang="sk-SK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sz="11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Referencie lektora:</a:t>
            </a:r>
            <a:endParaRPr lang="sk-SK" sz="11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sk-SK" sz="1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Špecialista na komunitárne programy FP7 a H2020 od roku 2006</a:t>
            </a:r>
          </a:p>
          <a:p>
            <a:pPr lvl="0"/>
            <a:r>
              <a:rPr lang="sk-SK" sz="1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Príprava viac ako 40 žiadostí a z nich získanie a realizácia 15 projektov</a:t>
            </a:r>
          </a:p>
          <a:p>
            <a:pPr lvl="0"/>
            <a:r>
              <a:rPr lang="sk-SK" sz="1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Rozpočtovanie a finančné riadenie slovenských účastí &gt; 12 mil. EUR v grantoch</a:t>
            </a:r>
          </a:p>
        </p:txBody>
      </p:sp>
      <p:pic>
        <p:nvPicPr>
          <p:cNvPr id="29" name="Obrázok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448" y="84726"/>
            <a:ext cx="1339952" cy="631327"/>
          </a:xfrm>
          <a:prstGeom prst="rect">
            <a:avLst/>
          </a:prstGeom>
        </p:spPr>
      </p:pic>
      <p:pic>
        <p:nvPicPr>
          <p:cNvPr id="30" name="Obrázok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963" y="8635084"/>
            <a:ext cx="1435204" cy="45153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17" y="-126521"/>
            <a:ext cx="1355773" cy="11318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1102</TotalTime>
  <Words>66</Words>
  <Application>Microsoft Office PowerPoint</Application>
  <PresentationFormat>A4 (210 x 297 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balíka Office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Petras Jan</dc:creator>
  <cp:lastModifiedBy>Samia Zaoucheová</cp:lastModifiedBy>
  <cp:revision>83</cp:revision>
  <cp:lastPrinted>2019-03-06T15:26:30Z</cp:lastPrinted>
  <dcterms:created xsi:type="dcterms:W3CDTF">2018-04-04T08:07:05Z</dcterms:created>
  <dcterms:modified xsi:type="dcterms:W3CDTF">2019-03-14T07:36:22Z</dcterms:modified>
</cp:coreProperties>
</file>